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72" r:id="rId6"/>
    <p:sldId id="267" r:id="rId7"/>
    <p:sldId id="260" r:id="rId8"/>
    <p:sldId id="284" r:id="rId9"/>
    <p:sldId id="285" r:id="rId10"/>
    <p:sldId id="290" r:id="rId11"/>
    <p:sldId id="280" r:id="rId12"/>
    <p:sldId id="282" r:id="rId13"/>
    <p:sldId id="283" r:id="rId14"/>
    <p:sldId id="281" r:id="rId15"/>
    <p:sldId id="286" r:id="rId16"/>
    <p:sldId id="278" r:id="rId17"/>
    <p:sldId id="287" r:id="rId18"/>
    <p:sldId id="264" r:id="rId19"/>
    <p:sldId id="266" r:id="rId20"/>
    <p:sldId id="275" r:id="rId21"/>
    <p:sldId id="271" r:id="rId22"/>
    <p:sldId id="276" r:id="rId23"/>
    <p:sldId id="261" r:id="rId24"/>
    <p:sldId id="279" r:id="rId25"/>
    <p:sldId id="288" r:id="rId26"/>
    <p:sldId id="265" r:id="rId27"/>
    <p:sldId id="289" r:id="rId28"/>
    <p:sldId id="262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60"/>
  </p:normalViewPr>
  <p:slideViewPr>
    <p:cSldViewPr>
      <p:cViewPr varScale="1">
        <p:scale>
          <a:sx n="110" d="100"/>
          <a:sy n="110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0BC09B-C5EC-46FA-8D94-5D2D3A138DB8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F39021-C31B-4E6F-9278-E247F48F1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AF1FFC-BCCC-4E87-994A-48FF63D03696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A64A33-AE9B-49A4-A393-D581EBBF3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64A33-AE9B-49A4-A393-D581EBBF312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FB95C4-8194-4F1F-90F3-C3D40EA9DCC7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D7CE16-BC51-4B2B-AD93-D002D0ADC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05F1-FDC7-4958-B5B2-B8ABA12BAD36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2928-2907-41D0-A612-7B96971E4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74A5-444F-4E7E-9D40-98877E9ED4EC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4230-43E7-4996-8510-1DB835ACF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A65-5CA5-4D9D-AFE2-7AC7B39335B0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0E23-A9E1-4347-899E-B67293AFB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5F23-4B95-4174-943B-B69F8050596F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7F6D-1BB5-4F9B-B33D-36302B67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F55C69-4173-4E90-905B-F070C8A38415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D20EBD-9EA7-49E2-B2A2-6222A0E1D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DAFE-C855-4243-AE11-39D02AE49528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0370-93D4-45A0-8F30-36E2C974C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989F9-02A5-418D-9DE1-95E792015627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ECB21-CC2F-4FD3-A15E-8D7B8503E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CA40-93E1-486B-984B-3715042604F0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EB8B7-0B7E-43EF-9FC9-C67B0C42F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66CB0E-76D0-4DA1-BD47-CCE0509B274A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62AD7-A884-4C22-ADA2-9232A1939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86A4E-D898-42CD-885F-5D805E0C5D48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943BB-42DD-42FB-A3D3-D09129DC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C93121-A54D-4621-B4F2-A073E40A8BCE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5A6F9-34B6-43D3-BCEF-AF3D035A9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DCE256A-D449-493D-B11F-68F2AE8DABAA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FCDAB07-4F37-4CB5-917E-550C26FEF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4" r:id="rId3"/>
    <p:sldLayoutId id="2147483670" r:id="rId4"/>
    <p:sldLayoutId id="2147483675" r:id="rId5"/>
    <p:sldLayoutId id="2147483669" r:id="rId6"/>
    <p:sldLayoutId id="2147483676" r:id="rId7"/>
    <p:sldLayoutId id="2147483677" r:id="rId8"/>
    <p:sldLayoutId id="2147483678" r:id="rId9"/>
    <p:sldLayoutId id="2147483668" r:id="rId10"/>
    <p:sldLayoutId id="2147483667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66666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9C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68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33400"/>
            <a:ext cx="7407275" cy="1752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0000FF"/>
                </a:solidFill>
              </a:rPr>
              <a:t>Hands on Experiment</a:t>
            </a: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</a:rPr>
              <a:t>	</a:t>
            </a:r>
            <a:endParaRPr lang="en-US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2362200" cy="533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rgbClr val="00B050"/>
                </a:solidFill>
              </a:rPr>
              <a:t>Alycia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Scarpelli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9" name="Picture 5" descr="E:\Mount Saint Mary College 2011-2013\6th Semester- Spring 2012\MTH 4040- Coordinating Seminar\Hands On Activity Photos\280px-Plain-M&amp;Ms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282208" cy="3276600"/>
          </a:xfrm>
          <a:prstGeom prst="rect">
            <a:avLst/>
          </a:prstGeom>
          <a:noFill/>
        </p:spPr>
      </p:pic>
      <p:pic>
        <p:nvPicPr>
          <p:cNvPr id="9" name="il_fi" descr="http://images.suite101.com/1239033_com_dreamstim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3238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ount Saint Mary College 2011-2013\6th Semester- Spring 2012\MTH 4040- Coordinating Seminar\Hands On Activity Photos\DSC00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Mount Saint Mary College 2011-2013\6th Semester- Spring 2012\MTH 4040- Coordinating Seminar\Hands On Activity Photos\DSC002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Mount Saint Mary College 2011-2013\6th Semester- Spring 2012\MTH 4040- Coordinating Seminar\Hands On Activity Photos\DSC002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9070" y="304800"/>
            <a:ext cx="817493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m&amp;m’s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does it take to fill 1 cup?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1 cup again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1371600" y="304800"/>
            <a:ext cx="27432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dirty="0" smtClean="0">
                <a:effectLst/>
              </a:rPr>
              <a:t/>
            </a:r>
            <a:br>
              <a:rPr lang="en-US" sz="5400" dirty="0" smtClean="0">
                <a:effectLst/>
              </a:rPr>
            </a:br>
            <a:r>
              <a:rPr lang="en-US" sz="67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1 cup</a:t>
            </a:r>
          </a:p>
        </p:txBody>
      </p:sp>
      <p:pic>
        <p:nvPicPr>
          <p:cNvPr id="45060" name="Picture 4" descr="1 cup again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8600"/>
            <a:ext cx="4267200" cy="3200400"/>
          </a:xfrm>
          <a:ln/>
        </p:spPr>
      </p:pic>
      <p:pic>
        <p:nvPicPr>
          <p:cNvPr id="45061" name="Picture 5" descr="1 cup ag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052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How many </a:t>
            </a:r>
            <a:r>
              <a:rPr lang="en-US" sz="3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m&amp;m’s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does it take to fill 1 </a:t>
            </a:r>
            <a:r>
              <a:rPr lang="en-US" sz="3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pint?</a:t>
            </a:r>
            <a:endParaRPr lang="en-US" sz="3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Mount Saint Mary College 2011-2013\6th Semester- Spring 2012\MTH 4040- Coordinating Seminar\Hands On Activity Photos\DSC002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1143000" y="304800"/>
            <a:ext cx="81534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How many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m&amp;m’s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does it take to fill 1 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quart?</a:t>
            </a:r>
            <a:endParaRPr lang="en-US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 descr="4 cups ag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371600"/>
            <a:ext cx="3771900" cy="50292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many </a:t>
            </a:r>
            <a:r>
              <a:rPr lang="en-US" sz="33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m&amp;m’s</a:t>
            </a:r>
            <a:r>
              <a:rPr lang="en-US" sz="3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does it take to fill 1 </a:t>
            </a:r>
            <a:r>
              <a:rPr lang="en-US" sz="3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gallon?</a:t>
            </a:r>
            <a:endParaRPr lang="en-US" sz="3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ANd9GcQ8_DT75AT-dXx0_HDE4YZWRDVVonNWxTJVk1lifqrfjkNNBUI1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3352800" cy="445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334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many </a:t>
            </a:r>
            <a:r>
              <a:rPr lang="en-US" sz="56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m&amp;m’s</a:t>
            </a:r>
            <a:r>
              <a:rPr lang="en-US" sz="5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5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you think are in…?</a:t>
            </a: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2819400"/>
          <a:ext cx="8337550" cy="2494281"/>
        </p:xfrm>
        <a:graphic>
          <a:graphicData uri="http://schemas.openxmlformats.org/drawingml/2006/table">
            <a:tbl>
              <a:tblPr/>
              <a:tblGrid>
                <a:gridCol w="2779713"/>
                <a:gridCol w="2778125"/>
                <a:gridCol w="2779712"/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Form of Measurement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 MT" pitchFamily="34" charset="0"/>
                        </a:rPr>
                        <a:t>Estimated amount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 MT" pitchFamily="34" charset="0"/>
                        </a:rPr>
                        <a:t>m&amp;m’s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Actual amount of m&amp;m’s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ounce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cup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pint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quart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gallon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334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many </a:t>
            </a:r>
            <a:r>
              <a:rPr lang="en-US" sz="5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m&amp;m’s</a:t>
            </a:r>
            <a:r>
              <a:rPr lang="en-US" sz="5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5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you think are in…?</a:t>
            </a:r>
            <a: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(estimated by a seventh grader)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2819400"/>
          <a:ext cx="8337550" cy="2494281"/>
        </p:xfrm>
        <a:graphic>
          <a:graphicData uri="http://schemas.openxmlformats.org/drawingml/2006/table">
            <a:tbl>
              <a:tblPr/>
              <a:tblGrid>
                <a:gridCol w="2779713"/>
                <a:gridCol w="2778125"/>
                <a:gridCol w="2779712"/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Form of Measurement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Estimated amount of m&amp;m’s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Actual amount of m&amp;m’s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ounce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cup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pint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quart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gallon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3340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Estimates </a:t>
            </a:r>
            <a:r>
              <a:rPr lang="en-US" sz="6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vs.  </a:t>
            </a:r>
            <a:r>
              <a:rPr lang="en-US" sz="6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Actual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2819400"/>
          <a:ext cx="8337550" cy="2494281"/>
        </p:xfrm>
        <a:graphic>
          <a:graphicData uri="http://schemas.openxmlformats.org/drawingml/2006/table">
            <a:tbl>
              <a:tblPr/>
              <a:tblGrid>
                <a:gridCol w="2779713"/>
                <a:gridCol w="2778125"/>
                <a:gridCol w="2779712"/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Form of Measurement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Estimated amount of m&amp;m’s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itchFamily="34" charset="0"/>
                        </a:rPr>
                        <a:t>Actual amount of m&amp;m’s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ounce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cup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itchFamily="34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pint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itchFamily="34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quart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itchFamily="34" charset="0"/>
                        </a:rPr>
                        <a:t>878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gallon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ill Sans MT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663300"/>
                </a:solidFill>
              </a:rPr>
              <a:t>Let’s Analyze the Data</a:t>
            </a:r>
            <a:endParaRPr lang="en-US" sz="6000" dirty="0">
              <a:solidFill>
                <a:srgbClr val="663300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7499350" cy="4800600"/>
          </a:xfrm>
        </p:spPr>
        <p:txBody>
          <a:bodyPr/>
          <a:lstStyle/>
          <a:p>
            <a:r>
              <a:rPr lang="en-US" sz="2500" dirty="0" smtClean="0">
                <a:solidFill>
                  <a:srgbClr val="663300"/>
                </a:solidFill>
              </a:rPr>
              <a:t>To find the number of </a:t>
            </a:r>
            <a:r>
              <a:rPr lang="en-US" sz="2500" dirty="0" err="1" smtClean="0">
                <a:solidFill>
                  <a:srgbClr val="663300"/>
                </a:solidFill>
              </a:rPr>
              <a:t>m&amp;m’s</a:t>
            </a:r>
            <a:r>
              <a:rPr lang="en-US" sz="2500" dirty="0" smtClean="0">
                <a:solidFill>
                  <a:srgbClr val="663300"/>
                </a:solidFill>
              </a:rPr>
              <a:t> in various forms of measurement, we can make connections with the forms of measurements/ results we have already used.</a:t>
            </a:r>
          </a:p>
          <a:p>
            <a:endParaRPr lang="en-US" sz="3000" dirty="0" smtClean="0">
              <a:solidFill>
                <a:srgbClr val="663300"/>
              </a:solidFill>
            </a:endParaRPr>
          </a:p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Rather than counting the </a:t>
            </a:r>
            <a:r>
              <a:rPr lang="en-US" sz="2400" dirty="0" err="1" smtClean="0">
                <a:solidFill>
                  <a:srgbClr val="663300"/>
                </a:solidFill>
              </a:rPr>
              <a:t>m&amp;m’s</a:t>
            </a:r>
            <a:r>
              <a:rPr lang="en-US" sz="2400" dirty="0" smtClean="0">
                <a:solidFill>
                  <a:srgbClr val="663300"/>
                </a:solidFill>
              </a:rPr>
              <a:t>, can we use a mathematical method?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133600" y="3962400"/>
          <a:ext cx="6096000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 of</a:t>
                      </a:r>
                      <a:r>
                        <a:rPr lang="en-US" baseline="0" dirty="0" smtClean="0"/>
                        <a:t> 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Estimated amount of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m&amp;m’s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Actual amount of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m&amp;m’s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ounce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25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222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435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quart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615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878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gallon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3000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993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 smtClean="0">
                <a:solidFill>
                  <a:srgbClr val="00B050"/>
                </a:solidFill>
              </a:rPr>
              <a:t>What about Ratios and Proportions?</a:t>
            </a:r>
            <a:endParaRPr lang="en-US" sz="5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935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00B050"/>
                </a:solidFill>
              </a:rPr>
              <a:t>What is a ratio?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500" i="1" dirty="0" smtClean="0">
                <a:solidFill>
                  <a:srgbClr val="00B050"/>
                </a:solidFill>
              </a:rPr>
              <a:t>   A </a:t>
            </a:r>
            <a:r>
              <a:rPr lang="en-US" sz="2500" b="1" i="1" dirty="0" smtClean="0">
                <a:solidFill>
                  <a:srgbClr val="00B050"/>
                </a:solidFill>
              </a:rPr>
              <a:t>ratio</a:t>
            </a:r>
            <a:r>
              <a:rPr lang="en-US" sz="2500" i="1" dirty="0" smtClean="0">
                <a:solidFill>
                  <a:srgbClr val="00B050"/>
                </a:solidFill>
              </a:rPr>
              <a:t> is a comparison of two similar quantities obtained by dividing one quantity by the other. Ratios are written with the</a:t>
            </a:r>
            <a:r>
              <a:rPr lang="en-US" sz="2500" b="1" i="1" dirty="0" smtClean="0">
                <a:solidFill>
                  <a:srgbClr val="00B050"/>
                </a:solidFill>
              </a:rPr>
              <a:t> :</a:t>
            </a:r>
            <a:r>
              <a:rPr lang="en-US" sz="2500" i="1" dirty="0" smtClean="0">
                <a:solidFill>
                  <a:srgbClr val="00B050"/>
                </a:solidFill>
              </a:rPr>
              <a:t> symbol.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5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00B050"/>
                </a:solidFill>
              </a:rPr>
              <a:t>What is a proportion?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500" i="1" dirty="0" smtClean="0">
                <a:solidFill>
                  <a:srgbClr val="00B050"/>
                </a:solidFill>
              </a:rPr>
              <a:t>	A </a:t>
            </a:r>
            <a:r>
              <a:rPr lang="en-US" sz="2500" b="1" i="1" dirty="0" smtClean="0">
                <a:solidFill>
                  <a:srgbClr val="00B050"/>
                </a:solidFill>
              </a:rPr>
              <a:t>proportion</a:t>
            </a:r>
            <a:r>
              <a:rPr lang="en-US" sz="2500" i="1" dirty="0" smtClean="0">
                <a:solidFill>
                  <a:srgbClr val="00B050"/>
                </a:solidFill>
              </a:rPr>
              <a:t> is a statement of the equality of two ratios.</a:t>
            </a:r>
            <a:r>
              <a:rPr lang="en-US" sz="2500" b="1" i="1" dirty="0" smtClean="0">
                <a:solidFill>
                  <a:srgbClr val="00B050"/>
                </a:solidFill>
              </a:rPr>
              <a:t> </a:t>
            </a:r>
            <a:r>
              <a:rPr lang="en-US" sz="2500" i="1" dirty="0" smtClean="0">
                <a:solidFill>
                  <a:srgbClr val="00B050"/>
                </a:solidFill>
              </a:rPr>
              <a:t>a : b = c : d or a / b = c / d</a:t>
            </a:r>
            <a:endParaRPr lang="en-US" sz="25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00B050"/>
                </a:solidFill>
              </a:rPr>
              <a:t>How can we use ratios and proportions to find the number of </a:t>
            </a:r>
            <a:r>
              <a:rPr lang="en-US" sz="2500" dirty="0" err="1" smtClean="0">
                <a:solidFill>
                  <a:srgbClr val="00B050"/>
                </a:solidFill>
              </a:rPr>
              <a:t>m&amp;m’s</a:t>
            </a:r>
            <a:r>
              <a:rPr lang="en-US" sz="2500" dirty="0" smtClean="0">
                <a:solidFill>
                  <a:srgbClr val="00B050"/>
                </a:solidFill>
              </a:rPr>
              <a:t> in various units of measurement?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663300"/>
                </a:solidFill>
              </a:rPr>
              <a:t>Goals</a:t>
            </a:r>
            <a:endParaRPr lang="en-US" sz="6000" dirty="0">
              <a:solidFill>
                <a:srgbClr val="663300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499350" cy="4038600"/>
          </a:xfrm>
        </p:spPr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Students will explore characteristics of various forms of measurement.</a:t>
            </a:r>
          </a:p>
          <a:p>
            <a:endParaRPr lang="en-US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Students will discover and apply relationships among various forms of measurement.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6600"/>
                </a:solidFill>
              </a:rPr>
              <a:t>Earlier, we said that…</a:t>
            </a:r>
            <a:endParaRPr lang="en-US" sz="6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700" dirty="0" smtClean="0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700" dirty="0" smtClean="0">
                <a:solidFill>
                  <a:srgbClr val="FF6600"/>
                </a:solidFill>
              </a:rPr>
              <a:t>8 ounces = 1 cup</a:t>
            </a:r>
          </a:p>
          <a:p>
            <a:pPr>
              <a:lnSpc>
                <a:spcPct val="80000"/>
              </a:lnSpc>
            </a:pPr>
            <a:r>
              <a:rPr lang="en-US" sz="2700" dirty="0" smtClean="0">
                <a:solidFill>
                  <a:srgbClr val="FF6600"/>
                </a:solidFill>
              </a:rPr>
              <a:t>2 cups = 1 pint</a:t>
            </a:r>
          </a:p>
          <a:p>
            <a:pPr>
              <a:lnSpc>
                <a:spcPct val="80000"/>
              </a:lnSpc>
            </a:pPr>
            <a:r>
              <a:rPr lang="en-US" sz="2700" dirty="0" smtClean="0">
                <a:solidFill>
                  <a:srgbClr val="FF6600"/>
                </a:solidFill>
              </a:rPr>
              <a:t>2 pints = 1 quart</a:t>
            </a:r>
          </a:p>
          <a:p>
            <a:pPr>
              <a:lnSpc>
                <a:spcPct val="80000"/>
              </a:lnSpc>
            </a:pPr>
            <a:r>
              <a:rPr lang="en-US" sz="2700" dirty="0" smtClean="0">
                <a:solidFill>
                  <a:srgbClr val="FF6600"/>
                </a:solidFill>
              </a:rPr>
              <a:t>4 quarts = 1 gallon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700" dirty="0" smtClean="0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700" dirty="0" smtClean="0">
                <a:solidFill>
                  <a:srgbClr val="FF6600"/>
                </a:solidFill>
              </a:rPr>
              <a:t>How can these be written as ratios?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300" dirty="0" smtClean="0">
                <a:solidFill>
                  <a:srgbClr val="FF6600"/>
                </a:solidFill>
              </a:rPr>
              <a:t>8 ounces : 1 cup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300" dirty="0" smtClean="0">
                <a:solidFill>
                  <a:srgbClr val="FF6600"/>
                </a:solidFill>
              </a:rPr>
              <a:t>2 cups : 1 pint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300" dirty="0" smtClean="0">
                <a:solidFill>
                  <a:srgbClr val="FF6600"/>
                </a:solidFill>
              </a:rPr>
              <a:t>2 pints : 1 quart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300" dirty="0" smtClean="0">
                <a:solidFill>
                  <a:srgbClr val="FF6600"/>
                </a:solidFill>
              </a:rPr>
              <a:t>4 quarts : 1 gallon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Now, we can use proportions…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 We can use the proportion below to estimate the total number of </a:t>
            </a:r>
            <a:r>
              <a:rPr lang="en-US" sz="3000" dirty="0" err="1" smtClean="0">
                <a:solidFill>
                  <a:srgbClr val="FF0000"/>
                </a:solidFill>
              </a:rPr>
              <a:t>m&amp;m’s</a:t>
            </a:r>
            <a:r>
              <a:rPr lang="en-US" sz="3000" dirty="0" smtClean="0">
                <a:solidFill>
                  <a:srgbClr val="FF0000"/>
                </a:solidFill>
              </a:rPr>
              <a:t> in 4 cups:</a:t>
            </a:r>
          </a:p>
          <a:p>
            <a:pPr>
              <a:lnSpc>
                <a:spcPct val="80000"/>
              </a:lnSpc>
            </a:pPr>
            <a:endParaRPr lang="en-US" sz="1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400" u="sng" dirty="0" smtClean="0">
                <a:solidFill>
                  <a:srgbClr val="FF0000"/>
                </a:solidFill>
              </a:rPr>
              <a:t>Amount/Unit of measurement (looking to find)</a:t>
            </a:r>
            <a:r>
              <a:rPr lang="en-US" sz="1400" dirty="0" smtClean="0">
                <a:solidFill>
                  <a:srgbClr val="FF0000"/>
                </a:solidFill>
              </a:rPr>
              <a:t>    =    </a:t>
            </a:r>
            <a:r>
              <a:rPr lang="en-US" sz="1400" u="sng" dirty="0" smtClean="0">
                <a:solidFill>
                  <a:srgbClr val="FF0000"/>
                </a:solidFill>
              </a:rPr>
              <a:t>Known amount/ same unit of measurement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 # of </a:t>
            </a:r>
            <a:r>
              <a:rPr lang="en-US" sz="1400" dirty="0" err="1" smtClean="0">
                <a:solidFill>
                  <a:srgbClr val="FF0000"/>
                </a:solidFill>
              </a:rPr>
              <a:t>m&amp;m’s</a:t>
            </a:r>
            <a:r>
              <a:rPr lang="en-US" sz="1400" dirty="0" smtClean="0">
                <a:solidFill>
                  <a:srgbClr val="FF0000"/>
                </a:solidFill>
              </a:rPr>
              <a:t> (unknown)                                      # of </a:t>
            </a:r>
            <a:r>
              <a:rPr lang="en-US" sz="1400" dirty="0" err="1" smtClean="0">
                <a:solidFill>
                  <a:srgbClr val="FF0000"/>
                </a:solidFill>
              </a:rPr>
              <a:t>m&amp;m’s</a:t>
            </a:r>
            <a:r>
              <a:rPr lang="en-US" sz="1400" dirty="0" smtClean="0">
                <a:solidFill>
                  <a:srgbClr val="FF0000"/>
                </a:solidFill>
              </a:rPr>
              <a:t> in associated unit of measurement     	                                                    (known)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(We know 1 cup contains 222 </a:t>
            </a:r>
            <a:r>
              <a:rPr lang="en-US" sz="1400" dirty="0" err="1" smtClean="0">
                <a:solidFill>
                  <a:srgbClr val="FF0000"/>
                </a:solidFill>
              </a:rPr>
              <a:t>m&amp;m’s</a:t>
            </a:r>
            <a:r>
              <a:rPr lang="en-US" sz="1400" dirty="0" smtClean="0">
                <a:solidFill>
                  <a:srgbClr val="FF0000"/>
                </a:solidFill>
              </a:rPr>
              <a:t>.)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		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300" u="sng" dirty="0" smtClean="0">
                <a:solidFill>
                  <a:srgbClr val="FF0000"/>
                </a:solidFill>
              </a:rPr>
              <a:t>4 cups</a:t>
            </a:r>
            <a:r>
              <a:rPr lang="en-US" sz="2300" dirty="0" smtClean="0">
                <a:solidFill>
                  <a:srgbClr val="FF0000"/>
                </a:solidFill>
              </a:rPr>
              <a:t>   =       </a:t>
            </a:r>
            <a:r>
              <a:rPr lang="en-US" sz="2300" u="sng" dirty="0" smtClean="0">
                <a:solidFill>
                  <a:srgbClr val="FF0000"/>
                </a:solidFill>
              </a:rPr>
              <a:t>     1 cup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                               x              222 </a:t>
            </a:r>
            <a:r>
              <a:rPr lang="en-US" sz="2300" dirty="0" err="1" smtClean="0">
                <a:solidFill>
                  <a:srgbClr val="FF0000"/>
                </a:solidFill>
              </a:rPr>
              <a:t>m&amp;m’s</a:t>
            </a:r>
            <a:endParaRPr lang="en-US" sz="23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3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1(x) = 222(4)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x = 888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There are 888 </a:t>
            </a:r>
            <a:r>
              <a:rPr lang="en-US" sz="2300" dirty="0" err="1" smtClean="0">
                <a:solidFill>
                  <a:srgbClr val="FF0000"/>
                </a:solidFill>
              </a:rPr>
              <a:t>m&amp;m’s</a:t>
            </a:r>
            <a:r>
              <a:rPr lang="en-US" sz="2300" dirty="0" smtClean="0">
                <a:solidFill>
                  <a:srgbClr val="FF0000"/>
                </a:solidFill>
              </a:rPr>
              <a:t> in 4 cups.</a:t>
            </a:r>
            <a:endParaRPr lang="en-US" sz="3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Proportions…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499350" cy="4191000"/>
          </a:xfrm>
        </p:spPr>
        <p:txBody>
          <a:bodyPr/>
          <a:lstStyle/>
          <a:p>
            <a:r>
              <a:rPr lang="en-US" sz="3000" dirty="0" smtClean="0">
                <a:solidFill>
                  <a:srgbClr val="0000FF"/>
                </a:solidFill>
              </a:rPr>
              <a:t>Product of extremes = Product of the means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Example: </a:t>
            </a:r>
          </a:p>
          <a:p>
            <a:pPr algn="ctr">
              <a:buFont typeface="Wingdings 2" pitchFamily="18" charset="2"/>
              <a:buNone/>
            </a:pPr>
            <a:r>
              <a:rPr lang="en-US" sz="3000" u="sng" dirty="0" smtClean="0">
                <a:solidFill>
                  <a:srgbClr val="0000FF"/>
                </a:solidFill>
              </a:rPr>
              <a:t>4 cups</a:t>
            </a:r>
            <a:r>
              <a:rPr lang="en-US" sz="3000" dirty="0" smtClean="0">
                <a:solidFill>
                  <a:srgbClr val="0000FF"/>
                </a:solidFill>
              </a:rPr>
              <a:t>   =       </a:t>
            </a:r>
            <a:r>
              <a:rPr lang="en-US" sz="3000" u="sng" dirty="0" smtClean="0">
                <a:solidFill>
                  <a:srgbClr val="0000FF"/>
                </a:solidFill>
              </a:rPr>
              <a:t>     1 cup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3000" dirty="0" smtClean="0">
                <a:solidFill>
                  <a:srgbClr val="0000FF"/>
                </a:solidFill>
              </a:rPr>
              <a:t>   888 </a:t>
            </a:r>
            <a:r>
              <a:rPr lang="en-US" sz="3000" dirty="0" err="1" smtClean="0">
                <a:solidFill>
                  <a:srgbClr val="0000FF"/>
                </a:solidFill>
              </a:rPr>
              <a:t>m&amp;m’s</a:t>
            </a:r>
            <a:r>
              <a:rPr lang="en-US" sz="3000" dirty="0" smtClean="0">
                <a:solidFill>
                  <a:srgbClr val="0000FF"/>
                </a:solidFill>
              </a:rPr>
              <a:t>         222 </a:t>
            </a:r>
            <a:r>
              <a:rPr lang="en-US" sz="3000" dirty="0" err="1" smtClean="0">
                <a:solidFill>
                  <a:srgbClr val="0000FF"/>
                </a:solidFill>
              </a:rPr>
              <a:t>m&amp;m’s</a:t>
            </a:r>
            <a:endParaRPr lang="en-US" sz="30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3000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3000" dirty="0" smtClean="0">
                <a:solidFill>
                  <a:srgbClr val="0000FF"/>
                </a:solidFill>
              </a:rPr>
              <a:t>4(222) = 1(888)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n-US" sz="3000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3000" dirty="0" smtClean="0">
                <a:solidFill>
                  <a:srgbClr val="0000FF"/>
                </a:solidFill>
              </a:rPr>
              <a:t>888 = 888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rgbClr val="663300"/>
                </a:solidFill>
              </a:rPr>
              <a:t>Let’s try some more…</a:t>
            </a:r>
            <a:endParaRPr lang="en-US" sz="4500" dirty="0">
              <a:solidFill>
                <a:srgbClr val="663300"/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499350" cy="56388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663300"/>
                </a:solidFill>
              </a:rPr>
              <a:t>Using proportions…</a:t>
            </a:r>
          </a:p>
          <a:p>
            <a:r>
              <a:rPr lang="en-US" sz="2000" i="1" dirty="0" smtClean="0">
                <a:solidFill>
                  <a:srgbClr val="663300"/>
                </a:solidFill>
              </a:rPr>
              <a:t>Determine the number of </a:t>
            </a:r>
            <a:r>
              <a:rPr lang="en-US" sz="2000" i="1" dirty="0" err="1" smtClean="0">
                <a:solidFill>
                  <a:srgbClr val="663300"/>
                </a:solidFill>
              </a:rPr>
              <a:t>m&amp;m’s</a:t>
            </a:r>
            <a:r>
              <a:rPr lang="en-US" sz="2000" i="1" dirty="0" smtClean="0">
                <a:solidFill>
                  <a:srgbClr val="663300"/>
                </a:solidFill>
              </a:rPr>
              <a:t> in ¾ cup.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u="sng" dirty="0" smtClean="0">
                <a:solidFill>
                  <a:srgbClr val="663300"/>
                </a:solidFill>
              </a:rPr>
              <a:t>¾ cup</a:t>
            </a:r>
            <a:r>
              <a:rPr lang="en-US" sz="2000" dirty="0" smtClean="0">
                <a:solidFill>
                  <a:srgbClr val="663300"/>
                </a:solidFill>
              </a:rPr>
              <a:t>   =       </a:t>
            </a:r>
            <a:r>
              <a:rPr lang="en-US" sz="2000" u="sng" dirty="0" smtClean="0">
                <a:solidFill>
                  <a:srgbClr val="663300"/>
                </a:solidFill>
              </a:rPr>
              <a:t>  1 cup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663300"/>
                </a:solidFill>
              </a:rPr>
              <a:t>                                     x              222 </a:t>
            </a:r>
            <a:r>
              <a:rPr lang="en-US" sz="2000" dirty="0" err="1" smtClean="0">
                <a:solidFill>
                  <a:srgbClr val="663300"/>
                </a:solidFill>
              </a:rPr>
              <a:t>m&amp;m’s</a:t>
            </a:r>
            <a:endParaRPr lang="en-US" sz="2000" dirty="0" smtClean="0">
              <a:solidFill>
                <a:srgbClr val="663300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663300"/>
                </a:solidFill>
              </a:rPr>
              <a:t>1(x) = 222(3/4)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663300"/>
                </a:solidFill>
              </a:rPr>
              <a:t>x = 166.5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663300"/>
                </a:solidFill>
              </a:rPr>
              <a:t>There are 166.5 </a:t>
            </a:r>
            <a:r>
              <a:rPr lang="en-US" sz="2000" b="1" dirty="0" err="1" smtClean="0">
                <a:solidFill>
                  <a:srgbClr val="663300"/>
                </a:solidFill>
              </a:rPr>
              <a:t>m&amp;m’s</a:t>
            </a:r>
            <a:r>
              <a:rPr lang="en-US" sz="2000" b="1" dirty="0" smtClean="0">
                <a:solidFill>
                  <a:srgbClr val="663300"/>
                </a:solidFill>
              </a:rPr>
              <a:t> in 3/4 cups.</a:t>
            </a:r>
          </a:p>
          <a:p>
            <a:r>
              <a:rPr lang="en-US" sz="2000" i="1" dirty="0" smtClean="0">
                <a:solidFill>
                  <a:srgbClr val="663300"/>
                </a:solidFill>
              </a:rPr>
              <a:t>Determine the number of </a:t>
            </a:r>
            <a:r>
              <a:rPr lang="en-US" sz="2000" i="1" dirty="0" err="1" smtClean="0">
                <a:solidFill>
                  <a:srgbClr val="663300"/>
                </a:solidFill>
              </a:rPr>
              <a:t>m&amp;m’s</a:t>
            </a:r>
            <a:r>
              <a:rPr lang="en-US" sz="2000" i="1" dirty="0" smtClean="0">
                <a:solidFill>
                  <a:srgbClr val="663300"/>
                </a:solidFill>
              </a:rPr>
              <a:t> in 1 gallon.</a:t>
            </a:r>
          </a:p>
          <a:p>
            <a:pPr lvl="1"/>
            <a:r>
              <a:rPr lang="en-US" sz="2000" dirty="0" smtClean="0">
                <a:solidFill>
                  <a:srgbClr val="663300"/>
                </a:solidFill>
              </a:rPr>
              <a:t>How many cups are in a gallon? If 4 quarts equal 1 gallon, and we know that 4 cups equal 1 quart.  Then, 16 cups = 1 gallon.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u="sng" dirty="0" smtClean="0">
                <a:solidFill>
                  <a:srgbClr val="663300"/>
                </a:solidFill>
              </a:rPr>
              <a:t>16 cups</a:t>
            </a:r>
            <a:r>
              <a:rPr lang="en-US" sz="2000" dirty="0" smtClean="0">
                <a:solidFill>
                  <a:srgbClr val="663300"/>
                </a:solidFill>
              </a:rPr>
              <a:t> =       </a:t>
            </a:r>
            <a:r>
              <a:rPr lang="en-US" sz="2000" u="sng" dirty="0" smtClean="0">
                <a:solidFill>
                  <a:srgbClr val="663300"/>
                </a:solidFill>
              </a:rPr>
              <a:t> 1 cup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663300"/>
                </a:solidFill>
              </a:rPr>
              <a:t>                                      x              222 </a:t>
            </a:r>
            <a:r>
              <a:rPr lang="en-US" sz="2000" dirty="0" err="1" smtClean="0">
                <a:solidFill>
                  <a:srgbClr val="663300"/>
                </a:solidFill>
              </a:rPr>
              <a:t>m&amp;m’s</a:t>
            </a:r>
            <a:endParaRPr lang="en-US" sz="2000" dirty="0" smtClean="0">
              <a:solidFill>
                <a:srgbClr val="663300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663300"/>
                </a:solidFill>
              </a:rPr>
              <a:t>1(x) = 222(16)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663300"/>
                </a:solidFill>
              </a:rPr>
              <a:t>x = 3552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663300"/>
                </a:solidFill>
              </a:rPr>
              <a:t>There are 3552 </a:t>
            </a:r>
            <a:r>
              <a:rPr lang="en-US" sz="2000" b="1" dirty="0" err="1" smtClean="0">
                <a:solidFill>
                  <a:srgbClr val="663300"/>
                </a:solidFill>
              </a:rPr>
              <a:t>m&amp;m’s</a:t>
            </a:r>
            <a:r>
              <a:rPr lang="en-US" sz="2000" b="1" dirty="0" smtClean="0">
                <a:solidFill>
                  <a:srgbClr val="663300"/>
                </a:solidFill>
              </a:rPr>
              <a:t> in 16 cups = 1 gallon.</a:t>
            </a:r>
          </a:p>
          <a:p>
            <a:endParaRPr lang="en-US" sz="2800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9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000" dirty="0" smtClean="0">
                <a:solidFill>
                  <a:srgbClr val="FF6600"/>
                </a:solidFill>
                <a:effectLst/>
              </a:rPr>
              <a:t>Data Chart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524000" y="2590798"/>
          <a:ext cx="6858000" cy="3462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286000"/>
                <a:gridCol w="2286000"/>
              </a:tblGrid>
              <a:tr h="9906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 of</a:t>
                      </a:r>
                      <a:r>
                        <a:rPr lang="en-US" baseline="0" dirty="0" smtClean="0"/>
                        <a:t> 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Actual amount of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m&amp;m’s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(counted)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Amount of </a:t>
                      </a:r>
                      <a:r>
                        <a:rPr lang="en-US" dirty="0" err="1" smtClean="0">
                          <a:solidFill>
                            <a:srgbClr val="FF6600"/>
                          </a:solidFill>
                        </a:rPr>
                        <a:t>m&amp;m’s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 found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 using proportions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11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ounce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27.75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11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¾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166.5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11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222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1194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pint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444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1194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quart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878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888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11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gallon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3552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1752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Using 1 cup = 222 </a:t>
            </a:r>
            <a:r>
              <a:rPr lang="en-US" sz="2000" dirty="0" err="1" smtClean="0">
                <a:solidFill>
                  <a:srgbClr val="FF6600"/>
                </a:solidFill>
              </a:rPr>
              <a:t>m&amp;m’s</a:t>
            </a:r>
            <a:r>
              <a:rPr lang="en-US" sz="2000" dirty="0" smtClean="0">
                <a:solidFill>
                  <a:srgbClr val="FF6600"/>
                </a:solidFill>
              </a:rPr>
              <a:t>, we found…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Percent Error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8001000" cy="4800600"/>
          </a:xfrm>
        </p:spPr>
        <p:txBody>
          <a:bodyPr/>
          <a:lstStyle/>
          <a:p>
            <a:r>
              <a:rPr lang="en-US" sz="2500" dirty="0" smtClean="0"/>
              <a:t>How close were your approximations (using proportions) to the actual number of </a:t>
            </a:r>
            <a:r>
              <a:rPr lang="en-US" sz="2500" dirty="0" err="1" smtClean="0"/>
              <a:t>m&amp;m’s</a:t>
            </a:r>
            <a:r>
              <a:rPr lang="en-US" sz="2500" dirty="0" smtClean="0"/>
              <a:t> in the given forms of measurements?</a:t>
            </a:r>
          </a:p>
          <a:p>
            <a:endParaRPr lang="en-US" sz="2000" u="sng" dirty="0" smtClean="0"/>
          </a:p>
          <a:p>
            <a:pPr>
              <a:buNone/>
            </a:pPr>
            <a:r>
              <a:rPr lang="en-US" sz="2000" dirty="0" smtClean="0"/>
              <a:t>             </a:t>
            </a:r>
            <a:r>
              <a:rPr lang="en-US" sz="2000" u="sng" dirty="0" smtClean="0"/>
              <a:t>Approximated value – Actual Value  </a:t>
            </a:r>
          </a:p>
          <a:p>
            <a:pPr>
              <a:buNone/>
            </a:pPr>
            <a:r>
              <a:rPr lang="en-US" sz="2000" dirty="0" smtClean="0"/>
              <a:t>                            Actual Value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</a:t>
            </a:r>
          </a:p>
          <a:p>
            <a:pPr>
              <a:buNone/>
            </a:pPr>
            <a:r>
              <a:rPr lang="en-US" sz="2000" dirty="0" smtClean="0"/>
              <a:t>                                  </a:t>
            </a:r>
            <a:r>
              <a:rPr lang="en-US" sz="2000" u="sng" dirty="0" smtClean="0"/>
              <a:t>888-878   </a:t>
            </a:r>
          </a:p>
          <a:p>
            <a:pPr>
              <a:buNone/>
            </a:pPr>
            <a:r>
              <a:rPr lang="en-US" sz="2000" dirty="0" smtClean="0"/>
              <a:t>                                     878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2971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100%</a:t>
            </a:r>
            <a:endParaRPr lang="en-US" sz="2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447800" y="3962400"/>
          <a:ext cx="685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286000"/>
                <a:gridCol w="22860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 of</a:t>
                      </a:r>
                      <a:r>
                        <a:rPr lang="en-US" baseline="0" dirty="0" smtClean="0"/>
                        <a:t> 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Actual amount of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m&amp;m’s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(counted)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Amount of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m&amp;m’s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found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using proportions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2961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quart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878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888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0" y="5715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100% = 1.14 %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0000FF"/>
                </a:solidFill>
              </a:rPr>
              <a:t>Connections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	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 what types of situations might ratios/proportions be helpful?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Cooking / Recipes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Percent problems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Scale maps and drawings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Similar triangles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Another question: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499350" cy="4953000"/>
          </a:xfrm>
        </p:spPr>
        <p:txBody>
          <a:bodyPr/>
          <a:lstStyle/>
          <a:p>
            <a:r>
              <a:rPr lang="en-US" sz="3000" dirty="0" smtClean="0">
                <a:solidFill>
                  <a:srgbClr val="00B050"/>
                </a:solidFill>
              </a:rPr>
              <a:t>Estimate how many </a:t>
            </a:r>
            <a:r>
              <a:rPr lang="en-US" sz="3000" dirty="0" err="1" smtClean="0">
                <a:solidFill>
                  <a:srgbClr val="00B050"/>
                </a:solidFill>
              </a:rPr>
              <a:t>m&amp;m’s</a:t>
            </a:r>
            <a:r>
              <a:rPr lang="en-US" sz="3000" dirty="0" smtClean="0">
                <a:solidFill>
                  <a:srgbClr val="00B050"/>
                </a:solidFill>
              </a:rPr>
              <a:t> are</a:t>
            </a:r>
          </a:p>
          <a:p>
            <a:pPr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   in the container</a:t>
            </a:r>
          </a:p>
          <a:p>
            <a:r>
              <a:rPr lang="en-US" sz="3000" dirty="0" smtClean="0">
                <a:solidFill>
                  <a:srgbClr val="00B050"/>
                </a:solidFill>
              </a:rPr>
              <a:t>Use a proportion to approximate the amount of </a:t>
            </a:r>
            <a:r>
              <a:rPr lang="en-US" sz="3000" dirty="0" err="1" smtClean="0">
                <a:solidFill>
                  <a:srgbClr val="00B050"/>
                </a:solidFill>
              </a:rPr>
              <a:t>m&amp;m’s</a:t>
            </a:r>
            <a:r>
              <a:rPr lang="en-US" sz="3000" dirty="0" smtClean="0">
                <a:solidFill>
                  <a:srgbClr val="00B050"/>
                </a:solidFill>
              </a:rPr>
              <a:t> in the container.</a:t>
            </a:r>
          </a:p>
          <a:p>
            <a:r>
              <a:rPr lang="en-US" sz="3000" dirty="0" smtClean="0">
                <a:solidFill>
                  <a:srgbClr val="00B050"/>
                </a:solidFill>
              </a:rPr>
              <a:t>Count the </a:t>
            </a:r>
            <a:r>
              <a:rPr lang="en-US" sz="3000" dirty="0" err="1" smtClean="0">
                <a:solidFill>
                  <a:srgbClr val="00B050"/>
                </a:solidFill>
              </a:rPr>
              <a:t>m&amp;m’s</a:t>
            </a:r>
            <a:r>
              <a:rPr lang="en-US" sz="3000" dirty="0" smtClean="0">
                <a:solidFill>
                  <a:srgbClr val="00B050"/>
                </a:solidFill>
              </a:rPr>
              <a:t> in the container</a:t>
            </a:r>
          </a:p>
          <a:p>
            <a:r>
              <a:rPr lang="en-US" sz="3000" dirty="0" smtClean="0">
                <a:solidFill>
                  <a:srgbClr val="00B050"/>
                </a:solidFill>
              </a:rPr>
              <a:t>Compare your estimated number, approximated number (using proportions), and actual number of </a:t>
            </a:r>
            <a:r>
              <a:rPr lang="en-US" sz="3000" dirty="0" err="1" smtClean="0">
                <a:solidFill>
                  <a:srgbClr val="00B050"/>
                </a:solidFill>
              </a:rPr>
              <a:t>m&amp;m’s</a:t>
            </a:r>
            <a:r>
              <a:rPr lang="en-US" sz="3000" dirty="0" smtClean="0">
                <a:solidFill>
                  <a:srgbClr val="00B050"/>
                </a:solidFill>
              </a:rPr>
              <a:t> in the 3 ounce container.</a:t>
            </a:r>
          </a:p>
        </p:txBody>
      </p:sp>
      <p:pic>
        <p:nvPicPr>
          <p:cNvPr id="1027" name="Picture 3" descr="J:\Mount Saint Mary College 2011-2013\6th Semester- Spring 2012\MTH 4040- Coordinating Seminar\Hands On Activity Photos\DSC00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"/>
            <a:ext cx="211992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Fun…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499350" cy="5562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1600" dirty="0" smtClean="0">
                <a:solidFill>
                  <a:srgbClr val="663300"/>
                </a:solidFill>
              </a:rPr>
              <a:t>The following recipe makes 48 cookies:</a:t>
            </a:r>
          </a:p>
          <a:p>
            <a:r>
              <a:rPr lang="en-US" sz="1600" dirty="0" smtClean="0">
                <a:solidFill>
                  <a:srgbClr val="663300"/>
                </a:solidFill>
              </a:rPr>
              <a:t>CHOCOLATE CHIP COOKIES 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1 1/2 sticks butter (12 tablespoons)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1 cup light brown sugar, firmly packed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1/2 cup white granulated sugar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2 eggs, lightly beaten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2 1/4 cups sifted flour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1/2 tsp. salt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1 tsp. baking soda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1 1/2 tsp. pure vanilla extract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1 cup nuts, chopped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1/2 cup golden raisins, soaked in hot water (optional)</a:t>
            </a:r>
          </a:p>
          <a:p>
            <a:pPr marL="742950" lvl="1" indent="-285750"/>
            <a:r>
              <a:rPr lang="en-US" sz="1600" dirty="0" smtClean="0">
                <a:solidFill>
                  <a:srgbClr val="663300"/>
                </a:solidFill>
              </a:rPr>
              <a:t>1 cup semi-sweet morsels</a:t>
            </a:r>
          </a:p>
          <a:p>
            <a:pPr marL="742950" lvl="1" indent="-285750" algn="ctr">
              <a:buFont typeface="Verdana" pitchFamily="34" charset="0"/>
              <a:buNone/>
            </a:pPr>
            <a:endParaRPr lang="en-US" sz="1600" dirty="0" smtClean="0">
              <a:solidFill>
                <a:srgbClr val="6633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US" sz="1800" dirty="0" smtClean="0">
                <a:solidFill>
                  <a:srgbClr val="663300"/>
                </a:solidFill>
              </a:rPr>
              <a:t>Make enough dough for 36 people , providing each person gets 2 cookies.</a:t>
            </a:r>
          </a:p>
          <a:p>
            <a:pPr algn="ctr">
              <a:buFont typeface="Wingdings 2" pitchFamily="18" charset="2"/>
              <a:buNone/>
            </a:pPr>
            <a:r>
              <a:rPr lang="en-US" sz="1000" dirty="0" smtClean="0">
                <a:solidFill>
                  <a:srgbClr val="663300"/>
                </a:solidFill>
              </a:rPr>
              <a:t>http://www.cooks.com/rec/view/0,1610,147188-235198,00.html</a:t>
            </a:r>
          </a:p>
          <a:p>
            <a:endParaRPr lang="en-US" sz="1400" dirty="0" smtClean="0"/>
          </a:p>
        </p:txBody>
      </p:sp>
      <p:pic>
        <p:nvPicPr>
          <p:cNvPr id="32773" name="Picture 5" descr="ANd9GcROSbBPz8jEIBVkluCtP9Dvc5CHes84ejj6puH9PesLiqQPWUZ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14600"/>
            <a:ext cx="2752725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27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00B050"/>
                </a:solidFill>
              </a:rPr>
              <a:t>Objectives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935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B050"/>
                </a:solidFill>
              </a:rPr>
              <a:t>Given various measurement tools, students will identify and use them to measure, with 90% accuracy.</a:t>
            </a:r>
          </a:p>
          <a:p>
            <a:pPr>
              <a:lnSpc>
                <a:spcPct val="90000"/>
              </a:lnSpc>
            </a:pPr>
            <a:endParaRPr lang="en-US" sz="3000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B050"/>
                </a:solidFill>
              </a:rPr>
              <a:t>Given various measurement tools and M&amp;M’s, students will determine equivalency among the forms of measurement, with 90% accuracy.</a:t>
            </a:r>
          </a:p>
          <a:p>
            <a:pPr>
              <a:lnSpc>
                <a:spcPct val="90000"/>
              </a:lnSpc>
            </a:pPr>
            <a:endParaRPr lang="en-US" sz="3000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B050"/>
                </a:solidFill>
              </a:rPr>
              <a:t>Given measurement data, students will compute conversions using ratios and proportions, with 90%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6600"/>
                </a:solidFill>
              </a:rPr>
              <a:t>Materials</a:t>
            </a:r>
            <a:endParaRPr lang="en-US" sz="6000" dirty="0">
              <a:solidFill>
                <a:srgbClr val="FF6600"/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9350" cy="36576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Containers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In ounces, cup, pint, quart, &amp; gallon size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M&amp;M’s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Milk Chocolate sized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Handout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Data Chart</a:t>
            </a:r>
          </a:p>
          <a:p>
            <a:pPr lvl="1">
              <a:buFont typeface="Verdana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</a:rPr>
              <a:t>Warm up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499350" cy="3810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size containers do you usually use/buy?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 is in such containers?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 smtClean="0">
                <a:solidFill>
                  <a:srgbClr val="0000FF"/>
                </a:solidFill>
              </a:rPr>
              <a:t>Let’s see what you know…</a:t>
            </a:r>
            <a:endParaRPr lang="en-US" sz="5000" dirty="0">
              <a:solidFill>
                <a:srgbClr val="0000FF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93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many ounces are in a cup?</a:t>
            </a:r>
          </a:p>
          <a:p>
            <a:pPr marL="742950" lvl="1" indent="-285750"/>
            <a:r>
              <a:rPr lang="en-US" dirty="0" smtClean="0">
                <a:solidFill>
                  <a:srgbClr val="0000FF"/>
                </a:solidFill>
              </a:rPr>
              <a:t>8 ounces = 1 cup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many cups are in a pint?</a:t>
            </a:r>
          </a:p>
          <a:p>
            <a:pPr marL="742950" lvl="1" indent="-285750"/>
            <a:r>
              <a:rPr lang="en-US" dirty="0" smtClean="0">
                <a:solidFill>
                  <a:srgbClr val="0000FF"/>
                </a:solidFill>
              </a:rPr>
              <a:t>2 cups = 1 pint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many pints are in a quart?</a:t>
            </a:r>
          </a:p>
          <a:p>
            <a:pPr marL="742950" lvl="1" indent="-285750"/>
            <a:r>
              <a:rPr lang="en-US" dirty="0" smtClean="0">
                <a:solidFill>
                  <a:srgbClr val="0000FF"/>
                </a:solidFill>
              </a:rPr>
              <a:t>2 pints = 1 quart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many quarts are in a gallon?</a:t>
            </a:r>
          </a:p>
          <a:p>
            <a:pPr marL="742950" lvl="1" indent="-285750"/>
            <a:r>
              <a:rPr lang="en-US" dirty="0" smtClean="0">
                <a:solidFill>
                  <a:srgbClr val="0000FF"/>
                </a:solidFill>
              </a:rPr>
              <a:t>4 quarts = 1 gallon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663300"/>
                </a:solidFill>
              </a:rPr>
              <a:t>Procedure</a:t>
            </a:r>
            <a:endParaRPr lang="en-US" sz="6000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499350" cy="4495800"/>
          </a:xfrm>
        </p:spPr>
        <p:txBody>
          <a:bodyPr>
            <a:normAutofit lnSpcReduction="10000"/>
          </a:bodyPr>
          <a:lstStyle/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1. We are going to get into three groups of equal size.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2. Each group will receive measuring tools and </a:t>
            </a:r>
            <a:r>
              <a:rPr lang="en-US" sz="2500" dirty="0" err="1" smtClean="0">
                <a:solidFill>
                  <a:srgbClr val="663300"/>
                </a:solidFill>
              </a:rPr>
              <a:t>m&amp;m’s</a:t>
            </a:r>
            <a:r>
              <a:rPr lang="en-US" sz="2500" dirty="0" smtClean="0">
                <a:solidFill>
                  <a:srgbClr val="663300"/>
                </a:solidFill>
              </a:rPr>
              <a:t>.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3. Put as many </a:t>
            </a:r>
            <a:r>
              <a:rPr lang="en-US" sz="2500" dirty="0" err="1" smtClean="0">
                <a:solidFill>
                  <a:srgbClr val="663300"/>
                </a:solidFill>
              </a:rPr>
              <a:t>m&amp;m’s</a:t>
            </a:r>
            <a:r>
              <a:rPr lang="en-US" sz="2500" dirty="0" smtClean="0">
                <a:solidFill>
                  <a:srgbClr val="663300"/>
                </a:solidFill>
              </a:rPr>
              <a:t> as it takes to fill the specified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    amount (on data chart).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4. Estimate the amount of </a:t>
            </a:r>
            <a:r>
              <a:rPr lang="en-US" sz="2500" dirty="0" err="1" smtClean="0">
                <a:solidFill>
                  <a:srgbClr val="663300"/>
                </a:solidFill>
              </a:rPr>
              <a:t>m&amp;m’s</a:t>
            </a:r>
            <a:r>
              <a:rPr lang="en-US" sz="2500" dirty="0" smtClean="0">
                <a:solidFill>
                  <a:srgbClr val="663300"/>
                </a:solidFill>
              </a:rPr>
              <a:t> in the container.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5. Count the amount of </a:t>
            </a:r>
            <a:r>
              <a:rPr lang="en-US" sz="2500" dirty="0" err="1" smtClean="0">
                <a:solidFill>
                  <a:srgbClr val="663300"/>
                </a:solidFill>
              </a:rPr>
              <a:t>m&amp;m’s</a:t>
            </a:r>
            <a:r>
              <a:rPr lang="en-US" sz="2500" dirty="0" smtClean="0">
                <a:solidFill>
                  <a:srgbClr val="663300"/>
                </a:solidFill>
              </a:rPr>
              <a:t> it takes to fill such an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    amount.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6. Record your data on the chart provided: There are 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     _____ </a:t>
            </a:r>
            <a:r>
              <a:rPr lang="en-US" sz="2500" dirty="0" err="1" smtClean="0">
                <a:solidFill>
                  <a:srgbClr val="663300"/>
                </a:solidFill>
              </a:rPr>
              <a:t>m&amp;m’s</a:t>
            </a:r>
            <a:r>
              <a:rPr lang="en-US" sz="2500" dirty="0" smtClean="0">
                <a:solidFill>
                  <a:srgbClr val="663300"/>
                </a:solidFill>
              </a:rPr>
              <a:t> in a ________.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    (example: There are 6 </a:t>
            </a:r>
            <a:r>
              <a:rPr lang="en-US" sz="2500" dirty="0" err="1" smtClean="0">
                <a:solidFill>
                  <a:srgbClr val="663300"/>
                </a:solidFill>
              </a:rPr>
              <a:t>m&amp;m’s</a:t>
            </a:r>
            <a:r>
              <a:rPr lang="en-US" sz="2500" dirty="0" smtClean="0">
                <a:solidFill>
                  <a:srgbClr val="663300"/>
                </a:solidFill>
              </a:rPr>
              <a:t> in one tablespoon)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7. Repeat this process until you have completed the</a:t>
            </a:r>
          </a:p>
          <a:p>
            <a:pPr marL="539750" indent="-457200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663300"/>
                </a:solidFill>
              </a:rPr>
              <a:t>     data chart.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effectLst/>
              </a:rPr>
              <a:t>Collect Materials</a:t>
            </a:r>
          </a:p>
        </p:txBody>
      </p:sp>
      <p:pic>
        <p:nvPicPr>
          <p:cNvPr id="49156" name="Picture 4" descr="empty 1 cup measuring c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4114800"/>
            <a:ext cx="2741928" cy="2057400"/>
          </a:xfrm>
          <a:ln/>
        </p:spPr>
      </p:pic>
      <p:pic>
        <p:nvPicPr>
          <p:cNvPr id="49157" name="Picture 5" descr="empty 4 cup measuring c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0" y="13716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ANd9GcQ8_DT75AT-dXx0_HDE4YZWRDVVonNWxTJVk1lifqrfjkNNBUI1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31382"/>
            <a:ext cx="2009775" cy="2669393"/>
          </a:xfrm>
          <a:prstGeom prst="rect">
            <a:avLst/>
          </a:prstGeom>
          <a:noFill/>
        </p:spPr>
      </p:pic>
      <p:pic>
        <p:nvPicPr>
          <p:cNvPr id="49167" name="Picture 15" descr="ANd9GcRjLwEihbSrgAJyAZbGzZ9J4R-12lN6vI7vyLEdLRfjqoaX3Mp1ruC6qDZ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447800"/>
            <a:ext cx="2442482" cy="1848365"/>
          </a:xfrm>
          <a:prstGeom prst="rect">
            <a:avLst/>
          </a:prstGeom>
          <a:noFill/>
        </p:spPr>
      </p:pic>
      <p:pic>
        <p:nvPicPr>
          <p:cNvPr id="10" name="Picture 9" descr="E:\Mount Saint Mary College 2011-2013\6th Semester- Spring 2012\MTH 4040- Coordinating Seminar\Hands On Activity Photos\DSC002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028700" y="14859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:\Mount Saint Mary College 2011-2013\6th Semester- Spring 2012\MTH 4040- Coordinating Seminar\Hands On Activity Photos\DSC002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8100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empty 4 cup measuring c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13716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ANd9GcQ8_DT75AT-dXx0_HDE4YZWRDVVonNWxTJVk1lifqrfjkNNBUI1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31382"/>
            <a:ext cx="2009775" cy="2669393"/>
          </a:xfrm>
          <a:prstGeom prst="rect">
            <a:avLst/>
          </a:prstGeom>
          <a:noFill/>
        </p:spPr>
      </p:pic>
      <p:pic>
        <p:nvPicPr>
          <p:cNvPr id="14" name="Picture 15" descr="ANd9GcRjLwEihbSrgAJyAZbGzZ9J4R-12lN6vI7vyLEdLRfjqoaX3Mp1ruC6qDZ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447800"/>
            <a:ext cx="2442482" cy="1848365"/>
          </a:xfrm>
          <a:prstGeom prst="rect">
            <a:avLst/>
          </a:prstGeom>
          <a:noFill/>
        </p:spPr>
      </p:pic>
      <p:pic>
        <p:nvPicPr>
          <p:cNvPr id="15" name="Picture 14" descr="E:\Mount Saint Mary College 2011-2013\6th Semester- Spring 2012\MTH 4040- Coordinating Seminar\Hands On Activity Photos\DSC002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028700" y="14859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E:\Mount Saint Mary College 2011-2013\6th Semester- Spring 2012\MTH 4040- Coordinating Seminar\Hands On Activity Photos\DSC002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8100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empty 1 cup measuring c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038600"/>
            <a:ext cx="274192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E:\Mount Saint Mary College 2011-2013\6th Semester- Spring 2012\MTH 4040- Coordinating Seminar\Hands On Activity Photos\DSC002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028700" y="14097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1143000" y="228600"/>
            <a:ext cx="79248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How many </a:t>
            </a:r>
            <a:r>
              <a:rPr lang="en-US" sz="32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m&amp;m’s</a:t>
            </a:r>
            <a:r>
              <a:rPr lang="en-US" sz="3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does it take to fill 1 </a:t>
            </a:r>
            <a:r>
              <a:rPr lang="en-US" sz="3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ounce?</a:t>
            </a:r>
            <a:endParaRPr lang="en-US" sz="32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Mount Saint Mary College 2011-2013\6th Semester- Spring 2012\MTH 4040- Coordinating Seminar\Hands On Activity Photos\DSC002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1019</Words>
  <Application>Microsoft Office PowerPoint</Application>
  <PresentationFormat>On-screen Show (4:3)</PresentationFormat>
  <Paragraphs>248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Hands on Experiment </vt:lpstr>
      <vt:lpstr>Goals</vt:lpstr>
      <vt:lpstr>Objectives</vt:lpstr>
      <vt:lpstr>Materials</vt:lpstr>
      <vt:lpstr>Warm up</vt:lpstr>
      <vt:lpstr>Let’s see what you know…</vt:lpstr>
      <vt:lpstr>Procedure</vt:lpstr>
      <vt:lpstr>Collect Materials</vt:lpstr>
      <vt:lpstr>How many m&amp;m’s does it take to fill 1 ounce?</vt:lpstr>
      <vt:lpstr>Slide 10</vt:lpstr>
      <vt:lpstr> 1 cup</vt:lpstr>
      <vt:lpstr>How many m&amp;m’s does it take to fill 1 pint?</vt:lpstr>
      <vt:lpstr>How many m&amp;m’s does it take to fill 1 quart?</vt:lpstr>
      <vt:lpstr>How many m&amp;m’s does it take to fill 1 gallon?</vt:lpstr>
      <vt:lpstr>  How many m&amp;m’s  do you think are in…? </vt:lpstr>
      <vt:lpstr>  How many m&amp;m’s  do you think are in…? (estimated by a seventh grader)</vt:lpstr>
      <vt:lpstr>Estimates vs.  Actual</vt:lpstr>
      <vt:lpstr>Let’s Analyze the Data</vt:lpstr>
      <vt:lpstr>What about Ratios and Proportions?</vt:lpstr>
      <vt:lpstr>Earlier, we said that…</vt:lpstr>
      <vt:lpstr>Now, we can use proportions…</vt:lpstr>
      <vt:lpstr>In Proportions…</vt:lpstr>
      <vt:lpstr>Let’s try some more…</vt:lpstr>
      <vt:lpstr>Data Chart</vt:lpstr>
      <vt:lpstr>Percent Error</vt:lpstr>
      <vt:lpstr>Connections </vt:lpstr>
      <vt:lpstr>Another question:</vt:lpstr>
      <vt:lpstr>For Fun…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on Experiment</dc:title>
  <dc:creator>Amy</dc:creator>
  <cp:lastModifiedBy>Mount Saint Mary College</cp:lastModifiedBy>
  <cp:revision>129</cp:revision>
  <dcterms:created xsi:type="dcterms:W3CDTF">2012-04-21T13:49:57Z</dcterms:created>
  <dcterms:modified xsi:type="dcterms:W3CDTF">2012-04-27T14:55:16Z</dcterms:modified>
</cp:coreProperties>
</file>